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1"/>
  </p:notesMasterIdLst>
  <p:sldIdLst>
    <p:sldId id="256" r:id="rId2"/>
    <p:sldId id="257" r:id="rId3"/>
    <p:sldId id="410" r:id="rId4"/>
    <p:sldId id="405" r:id="rId5"/>
    <p:sldId id="406" r:id="rId6"/>
    <p:sldId id="407" r:id="rId7"/>
    <p:sldId id="408" r:id="rId8"/>
    <p:sldId id="411" r:id="rId9"/>
    <p:sldId id="412" r:id="rId10"/>
    <p:sldId id="414" r:id="rId11"/>
    <p:sldId id="413" r:id="rId12"/>
    <p:sldId id="380" r:id="rId13"/>
    <p:sldId id="415" r:id="rId14"/>
    <p:sldId id="416" r:id="rId15"/>
    <p:sldId id="417" r:id="rId16"/>
    <p:sldId id="418" r:id="rId17"/>
    <p:sldId id="419" r:id="rId18"/>
    <p:sldId id="420" r:id="rId19"/>
    <p:sldId id="42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51"/>
    <p:restoredTop sz="86089"/>
  </p:normalViewPr>
  <p:slideViewPr>
    <p:cSldViewPr snapToGrid="0">
      <p:cViewPr varScale="1">
        <p:scale>
          <a:sx n="92" d="100"/>
          <a:sy n="92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71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04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08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5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 versus return -- use 2 functions!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01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6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2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2/12/24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More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vs. calls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Function Definition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Step-by-step </a:t>
            </a:r>
            <a:r>
              <a:rPr lang="en-US" b="1" dirty="0"/>
              <a:t>instructions</a:t>
            </a:r>
            <a:r>
              <a:rPr lang="en-US" dirty="0"/>
              <a:t> for how to perform a given set of operations</a:t>
            </a:r>
          </a:p>
          <a:p>
            <a:r>
              <a:rPr lang="en-US" dirty="0"/>
              <a:t>Analogy: a </a:t>
            </a:r>
            <a:r>
              <a:rPr lang="en-US" b="1" dirty="0"/>
              <a:t>recipe</a:t>
            </a:r>
          </a:p>
          <a:p>
            <a:r>
              <a:rPr lang="en-US" dirty="0"/>
              <a:t>Think of the function’s name as </a:t>
            </a:r>
            <a:r>
              <a:rPr lang="en-US" b="1" dirty="0"/>
              <a:t>shorthand</a:t>
            </a:r>
            <a:r>
              <a:rPr lang="en-US" dirty="0"/>
              <a:t>     	 </a:t>
            </a:r>
            <a:r>
              <a:rPr lang="en-US" sz="1400" dirty="0"/>
              <a:t>(i.e. “okay, when I say </a:t>
            </a:r>
            <a:r>
              <a:rPr lang="en-US" sz="1400" b="1" dirty="0" err="1">
                <a:latin typeface="Courier" charset="0"/>
                <a:ea typeface="Courier" charset="0"/>
                <a:cs typeface="Courier" charset="0"/>
              </a:rPr>
              <a:t>do_something</a:t>
            </a:r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1400" dirty="0"/>
              <a:t>, here’s what I want you to do”)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Function Call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b="1" dirty="0"/>
              <a:t>actual request</a:t>
            </a:r>
            <a:r>
              <a:rPr lang="en-US" dirty="0"/>
              <a:t> to perform the operations</a:t>
            </a:r>
          </a:p>
          <a:p>
            <a:r>
              <a:rPr lang="en-US" b="1" dirty="0"/>
              <a:t>Control</a:t>
            </a:r>
            <a:r>
              <a:rPr lang="en-US" dirty="0"/>
              <a:t> is turned over to the “minion” (temporarily)</a:t>
            </a:r>
          </a:p>
          <a:p>
            <a:r>
              <a:rPr lang="en-US" dirty="0"/>
              <a:t>Once complete, we go back to the </a:t>
            </a:r>
            <a:r>
              <a:rPr lang="en-US" b="1" dirty="0"/>
              <a:t>exact place </a:t>
            </a:r>
            <a:r>
              <a:rPr lang="en-US" dirty="0"/>
              <a:t>in the program where the call was issued</a:t>
            </a:r>
          </a:p>
        </p:txBody>
      </p:sp>
    </p:spTree>
    <p:extLst>
      <p:ext uri="{BB962C8B-B14F-4D97-AF65-F5344CB8AC3E}">
        <p14:creationId xmlns:p14="http://schemas.microsoft.com/office/powerpoint/2010/main" val="324146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does it mean for a function </a:t>
            </a:r>
          </a:p>
          <a:p>
            <a:pPr marL="0" indent="0" algn="ctr">
              <a:buNone/>
            </a:pPr>
            <a:r>
              <a:rPr lang="en-US" sz="2800" dirty="0"/>
              <a:t>to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 value?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And what’s the difference </a:t>
            </a:r>
          </a:p>
          <a:p>
            <a:pPr marL="0" indent="0" algn="ctr">
              <a:buNone/>
            </a:pPr>
            <a:r>
              <a:rPr lang="en-US" sz="2800" dirty="0"/>
              <a:t>between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and 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print(</a:t>
            </a:r>
            <a:r>
              <a:rPr lang="mr-IN" sz="2800" b="1" dirty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02328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BE76FFD-28D5-DD4D-9D64-684998091225}"/>
              </a:ext>
            </a:extLst>
          </p:cNvPr>
          <p:cNvGrpSpPr/>
          <p:nvPr/>
        </p:nvGrpSpPr>
        <p:grpSpPr>
          <a:xfrm>
            <a:off x="5173736" y="1736077"/>
            <a:ext cx="4951562" cy="3802745"/>
            <a:chOff x="2096219" y="2052401"/>
            <a:chExt cx="4951562" cy="38027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C3C505B-DAD3-C74E-B20F-6346ACA79C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77355D-6DD6-BA46-AB06-2B0E11D98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662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pxleyes.com/images/contests/rube%20goldberg/fullsize/rube%20goldberg_4a3c0e06144db_hir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098" y="937657"/>
            <a:ext cx="6065294" cy="4973541"/>
          </a:xfrm>
          <a:prstGeom prst="rect">
            <a:avLst/>
          </a:prstGeom>
          <a:noFill/>
          <a:ln>
            <a:solidFill>
              <a:srgbClr val="00347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Rube Goldberg machine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92197" y="6581002"/>
            <a:ext cx="21560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“Remote” - by </a:t>
            </a:r>
            <a:r>
              <a:rPr lang="en-US" sz="1200" dirty="0" err="1">
                <a:solidFill>
                  <a:schemeClr val="accent1"/>
                </a:solidFill>
              </a:rPr>
              <a:t>philister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720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addOne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add 1 to it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245627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7" y="1123837"/>
            <a:ext cx="3460099" cy="4601183"/>
          </a:xfrm>
        </p:spPr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doubleIt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double it (i.e. multiply by 2)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351850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2711955" cy="4601183"/>
          </a:xfrm>
        </p:spPr>
        <p:txBody>
          <a:bodyPr/>
          <a:lstStyle/>
          <a:p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printWithStars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Look at the value of x</a:t>
            </a:r>
          </a:p>
          <a:p>
            <a:r>
              <a:rPr lang="en-US" sz="2800" dirty="0"/>
              <a:t>Print it out as *’s (i.e. if x = 3, print ***)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17431568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woohoo():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920950" cy="5120640"/>
          </a:xfrm>
        </p:spPr>
        <p:txBody>
          <a:bodyPr>
            <a:normAutofit/>
          </a:bodyPr>
          <a:lstStyle/>
          <a:p>
            <a:r>
              <a:rPr lang="en-US" sz="2800" dirty="0"/>
              <a:t>Print “WOO HOO!”</a:t>
            </a:r>
          </a:p>
          <a:p>
            <a:r>
              <a:rPr lang="en-US" sz="2800" dirty="0"/>
              <a:t>Call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printWithStars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addOne</a:t>
            </a:r>
            <a:r>
              <a:rPr lang="en-US" sz="2800" dirty="0">
                <a:latin typeface="Courier" pitchFamily="2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doubleIt</a:t>
            </a:r>
            <a:r>
              <a:rPr lang="en-US" sz="2800" dirty="0">
                <a:latin typeface="Courier" pitchFamily="2" charset="0"/>
              </a:rPr>
              <a:t>(2))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2030778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Lingering questions?</a:t>
            </a:r>
          </a:p>
        </p:txBody>
      </p:sp>
    </p:spTree>
    <p:extLst>
      <p:ext uri="{BB962C8B-B14F-4D97-AF65-F5344CB8AC3E}">
        <p14:creationId xmlns:p14="http://schemas.microsoft.com/office/powerpoint/2010/main" val="1902687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45EEF3-E346-5545-BC22-2742EB29F113}"/>
              </a:ext>
            </a:extLst>
          </p:cNvPr>
          <p:cNvGrpSpPr/>
          <p:nvPr/>
        </p:nvGrpSpPr>
        <p:grpSpPr>
          <a:xfrm>
            <a:off x="5039779" y="920817"/>
            <a:ext cx="5077315" cy="5417638"/>
            <a:chOff x="1631950" y="585461"/>
            <a:chExt cx="5878513" cy="6272539"/>
          </a:xfrm>
        </p:grpSpPr>
        <p:pic>
          <p:nvPicPr>
            <p:cNvPr id="1026" name="Picture 2" descr="KEEP CALM AND MODULARIZE YOUR CODE">
              <a:extLst>
                <a:ext uri="{FF2B5EF4-FFF2-40B4-BE49-F238E27FC236}">
                  <a16:creationId xmlns:a16="http://schemas.microsoft.com/office/drawing/2014/main" id="{BF2073B4-AF18-F04A-BBFA-B0EF51EB4E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10"/>
            <a:stretch/>
          </p:blipFill>
          <p:spPr bwMode="auto">
            <a:xfrm>
              <a:off x="1631950" y="1941534"/>
              <a:ext cx="5878513" cy="4916466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KEEP CALM AND MODULARIZE YOUR CODE">
              <a:extLst>
                <a:ext uri="{FF2B5EF4-FFF2-40B4-BE49-F238E27FC236}">
                  <a16:creationId xmlns:a16="http://schemas.microsoft.com/office/drawing/2014/main" id="{DB62FA14-69FA-4745-8CB7-4108C3943C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29" t="2010" r="36349" b="77500"/>
            <a:stretch/>
          </p:blipFill>
          <p:spPr bwMode="auto">
            <a:xfrm>
              <a:off x="3794592" y="585461"/>
              <a:ext cx="1553228" cy="1405264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63808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Recap defining and calling functions </a:t>
            </a:r>
          </a:p>
          <a:p>
            <a:r>
              <a:rPr lang="en-US" sz="2800" dirty="0"/>
              <a:t>String functions together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4146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5" r="12417" b="44925"/>
          <a:stretch/>
        </p:blipFill>
        <p:spPr>
          <a:xfrm>
            <a:off x="4265903" y="1766776"/>
            <a:ext cx="6186487" cy="20431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251615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30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49564" y="990600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09" t="12972" r="56518" b="80051"/>
          <a:stretch/>
        </p:blipFill>
        <p:spPr>
          <a:xfrm>
            <a:off x="4863913" y="1623237"/>
            <a:ext cx="2190307" cy="34024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5928081" y="546504"/>
            <a:ext cx="2155243" cy="1943878"/>
            <a:chOff x="4375620" y="2459853"/>
            <a:chExt cx="2155243" cy="194387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318672" y="2459853"/>
              <a:ext cx="12121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name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E47EBAE-0293-3749-9E69-74891E333A70}"/>
              </a:ext>
            </a:extLst>
          </p:cNvPr>
          <p:cNvSpPr/>
          <p:nvPr/>
        </p:nvSpPr>
        <p:spPr>
          <a:xfrm>
            <a:off x="4307033" y="3990976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DE325F-7780-494A-98EC-116F6ECB411D}"/>
              </a:ext>
            </a:extLst>
          </p:cNvPr>
          <p:cNvSpPr txBox="1"/>
          <p:nvPr/>
        </p:nvSpPr>
        <p:spPr>
          <a:xfrm>
            <a:off x="4000946" y="5400960"/>
            <a:ext cx="6808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3470"/>
                </a:solidFill>
              </a:rPr>
              <a:t>Convention</a:t>
            </a:r>
            <a:r>
              <a:rPr lang="en-US" sz="2400" dirty="0">
                <a:solidFill>
                  <a:srgbClr val="003470"/>
                </a:solidFill>
              </a:rPr>
              <a:t>: use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_underscores_</a:t>
            </a:r>
            <a:r>
              <a:rPr lang="en-US" sz="2400" b="1" dirty="0">
                <a:solidFill>
                  <a:srgbClr val="003470"/>
                </a:solidFill>
              </a:rPr>
              <a:t> </a:t>
            </a:r>
            <a:r>
              <a:rPr lang="en-US" sz="2400" dirty="0">
                <a:solidFill>
                  <a:srgbClr val="003470"/>
                </a:solidFill>
              </a:rPr>
              <a:t>or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camelCase</a:t>
            </a:r>
          </a:p>
        </p:txBody>
      </p:sp>
    </p:spTree>
    <p:extLst>
      <p:ext uri="{BB962C8B-B14F-4D97-AF65-F5344CB8AC3E}">
        <p14:creationId xmlns:p14="http://schemas.microsoft.com/office/powerpoint/2010/main" val="1208539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83310" y="1585501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2" t="13184" r="85306" b="80051"/>
          <a:stretch/>
        </p:blipFill>
        <p:spPr>
          <a:xfrm>
            <a:off x="4169354" y="2228440"/>
            <a:ext cx="464510" cy="3299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4304490" y="1123837"/>
            <a:ext cx="3259978" cy="1961447"/>
            <a:chOff x="4375620" y="2442284"/>
            <a:chExt cx="3259978" cy="19614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152226" y="2442284"/>
              <a:ext cx="24833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defined using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en-US" sz="2400" b="1" dirty="0">
                  <a:solidFill>
                    <a:srgbClr val="FF9100"/>
                  </a:solidFill>
                  <a:latin typeface="Courier" pitchFamily="2" charset="0"/>
                  <a:cs typeface="Arial" panose="020B0604020202020204" pitchFamily="34" charset="0"/>
                </a:rPr>
                <a:t>def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keyword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4500CF-10BE-5D41-97F5-D397FE3F9E51}"/>
              </a:ext>
            </a:extLst>
          </p:cNvPr>
          <p:cNvSpPr/>
          <p:nvPr/>
        </p:nvSpPr>
        <p:spPr>
          <a:xfrm>
            <a:off x="4140779" y="4585877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45309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19631" r="11867" b="51368"/>
          <a:stretch/>
        </p:blipFill>
        <p:spPr>
          <a:xfrm>
            <a:off x="5417127" y="2081100"/>
            <a:ext cx="5729288" cy="141446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3577326" y="1330769"/>
            <a:ext cx="2477747" cy="1801045"/>
            <a:chOff x="2886456" y="3110880"/>
            <a:chExt cx="2477747" cy="18010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886456" y="3180405"/>
              <a:ext cx="157286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body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(indented)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6200000" flipH="1">
              <a:off x="3558799" y="3106521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Left Bracket 2">
            <a:extLst>
              <a:ext uri="{FF2B5EF4-FFF2-40B4-BE49-F238E27FC236}">
                <a16:creationId xmlns:a16="http://schemas.microsoft.com/office/drawing/2014/main" id="{2A67D05F-ED05-E442-B84F-9B1EEB613D6E}"/>
              </a:ext>
            </a:extLst>
          </p:cNvPr>
          <p:cNvSpPr/>
          <p:nvPr/>
        </p:nvSpPr>
        <p:spPr>
          <a:xfrm>
            <a:off x="5257107" y="2081100"/>
            <a:ext cx="160019" cy="1700212"/>
          </a:xfrm>
          <a:prstGeom prst="leftBracket">
            <a:avLst/>
          </a:prstGeom>
          <a:ln w="381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BBAFBF-9C24-164B-8E68-257B0806753C}"/>
              </a:ext>
            </a:extLst>
          </p:cNvPr>
          <p:cNvSpPr/>
          <p:nvPr/>
        </p:nvSpPr>
        <p:spPr>
          <a:xfrm>
            <a:off x="4902778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01964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48986" r="66969" b="44923"/>
          <a:stretch/>
        </p:blipFill>
        <p:spPr>
          <a:xfrm>
            <a:off x="4973783" y="3512814"/>
            <a:ext cx="1414463" cy="29707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6118064" y="2299756"/>
            <a:ext cx="3693800" cy="1823258"/>
            <a:chOff x="1495753" y="2379655"/>
            <a:chExt cx="3693800" cy="182325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488171" y="3741248"/>
              <a:ext cx="2701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return 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(optional)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77995F0-DA5D-724A-80EA-18EE768A21F2}"/>
              </a:ext>
            </a:extLst>
          </p:cNvPr>
          <p:cNvSpPr/>
          <p:nvPr/>
        </p:nvSpPr>
        <p:spPr>
          <a:xfrm>
            <a:off x="4459433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4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1128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62398" r="12417" b="31743"/>
          <a:stretch/>
        </p:blipFill>
        <p:spPr>
          <a:xfrm>
            <a:off x="4362885" y="4167076"/>
            <a:ext cx="6186487" cy="2857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348597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5AF70F-FF01-5E48-9A12-699F62B1104D}"/>
              </a:ext>
            </a:extLst>
          </p:cNvPr>
          <p:cNvGrpSpPr/>
          <p:nvPr/>
        </p:nvGrpSpPr>
        <p:grpSpPr>
          <a:xfrm>
            <a:off x="6869860" y="3000509"/>
            <a:ext cx="3130585" cy="1823258"/>
            <a:chOff x="1495753" y="2379655"/>
            <a:chExt cx="3130585" cy="18232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09889C-EFE8-344A-B531-6889C254A591}"/>
                </a:ext>
              </a:extLst>
            </p:cNvPr>
            <p:cNvSpPr txBox="1"/>
            <p:nvPr/>
          </p:nvSpPr>
          <p:spPr>
            <a:xfrm>
              <a:off x="2508451" y="3741248"/>
              <a:ext cx="21178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function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call</a:t>
              </a:r>
              <a:endParaRPr lang="en-US" sz="2400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3578C3D3-EAA2-4942-86C0-0EF2489480CD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CF779E6-56BF-CB42-99DF-F14D6160A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7204" y="4438608"/>
            <a:ext cx="799715" cy="79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7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85091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0" r="12417" b="39557"/>
          <a:stretch/>
        </p:blipFill>
        <p:spPr>
          <a:xfrm>
            <a:off x="4556848" y="1766776"/>
            <a:ext cx="6186487" cy="2305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542560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3333A-2C45-5345-BBAC-F0E89B8BAFDA}"/>
              </a:ext>
            </a:extLst>
          </p:cNvPr>
          <p:cNvSpPr/>
          <p:nvPr/>
        </p:nvSpPr>
        <p:spPr>
          <a:xfrm>
            <a:off x="5014047" y="4171836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1FAC1A-1DB8-FE48-B75B-657B039F4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313" y="1533355"/>
            <a:ext cx="799715" cy="799715"/>
          </a:xfrm>
          <a:prstGeom prst="rect">
            <a:avLst/>
          </a:prstGeom>
        </p:spPr>
      </p:pic>
      <p:sp>
        <p:nvSpPr>
          <p:cNvPr id="6" name="Folded Corner 5">
            <a:extLst>
              <a:ext uri="{FF2B5EF4-FFF2-40B4-BE49-F238E27FC236}">
                <a16:creationId xmlns:a16="http://schemas.microsoft.com/office/drawing/2014/main" id="{110E4C93-FD9F-354A-96BE-9942ED1B5DA7}"/>
              </a:ext>
            </a:extLst>
          </p:cNvPr>
          <p:cNvSpPr/>
          <p:nvPr/>
        </p:nvSpPr>
        <p:spPr>
          <a:xfrm>
            <a:off x="6928572" y="3428602"/>
            <a:ext cx="400050" cy="400050"/>
          </a:xfrm>
          <a:prstGeom prst="foldedCorner">
            <a:avLst/>
          </a:prstGeom>
          <a:solidFill>
            <a:schemeClr val="bg1"/>
          </a:solidFill>
          <a:ln>
            <a:solidFill>
              <a:srgbClr val="00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3470"/>
                </a:solidFill>
                <a:latin typeface="Courier" pitchFamily="2" charset="0"/>
              </a:rPr>
              <a:t>5</a:t>
            </a:r>
            <a:endParaRPr lang="en-US" dirty="0">
              <a:solidFill>
                <a:srgbClr val="003470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8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25 L 0.33767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7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767 0.25 L 0.37031 0.25 C 0.38507 0.25 0.4033 0.27407 0.4033 0.29352 L 0.4033 0.3375 " pathEditMode="relative" rAng="0" ptsTypes="AA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7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5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22222E-6 L 0.03282 -2.22222E-6 C 0.0474 -2.22222E-6 0.06563 0.02408 0.06563 0.04398 L 0.06563 0.0882 " pathEditMode="relative" rAng="0" ptsTypes="AAAA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563 0.09028 L -0.19687 0.10278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12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6" grpId="1" animBg="1"/>
      <p:bldP spid="6" grpId="2" animBg="1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534</TotalTime>
  <Words>367</Words>
  <Application>Microsoft Macintosh PowerPoint</Application>
  <PresentationFormat>Widescreen</PresentationFormat>
  <Paragraphs>64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Corbel</vt:lpstr>
      <vt:lpstr>Courier</vt:lpstr>
      <vt:lpstr>Courier New</vt:lpstr>
      <vt:lpstr>Wingdings 2</vt:lpstr>
      <vt:lpstr>Frame</vt:lpstr>
      <vt:lpstr>Intro to Coding with Python– More Functions</vt:lpstr>
      <vt:lpstr>Plan for Today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function calls</vt:lpstr>
      <vt:lpstr>To recap: function calls</vt:lpstr>
      <vt:lpstr>Definitions vs. calls</vt:lpstr>
      <vt:lpstr>Discussion</vt:lpstr>
      <vt:lpstr>PowerPoint Presentation</vt:lpstr>
      <vt:lpstr>Demo: Rube Goldberg machine</vt:lpstr>
      <vt:lpstr>def addOne(x):</vt:lpstr>
      <vt:lpstr>def doubleIt(x):</vt:lpstr>
      <vt:lpstr>def printWithStars(x):</vt:lpstr>
      <vt:lpstr>def woohoo():</vt:lpstr>
      <vt:lpstr>Discussion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26</cp:revision>
  <dcterms:created xsi:type="dcterms:W3CDTF">2023-08-03T18:49:17Z</dcterms:created>
  <dcterms:modified xsi:type="dcterms:W3CDTF">2024-02-12T13:25:25Z</dcterms:modified>
</cp:coreProperties>
</file>

<file path=docProps/thumbnail.jpeg>
</file>